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90" r:id="rId3"/>
    <p:sldMasterId id="2147483686" r:id="rId4"/>
  </p:sldMasterIdLst>
  <p:sldIdLst>
    <p:sldId id="258" r:id="rId5"/>
    <p:sldId id="269" r:id="rId6"/>
    <p:sldId id="271" r:id="rId7"/>
    <p:sldId id="284" r:id="rId8"/>
    <p:sldId id="279" r:id="rId9"/>
    <p:sldId id="280" r:id="rId10"/>
    <p:sldId id="281" r:id="rId11"/>
    <p:sldId id="282" r:id="rId12"/>
    <p:sldId id="283" r:id="rId13"/>
    <p:sldId id="289" r:id="rId14"/>
    <p:sldId id="286" r:id="rId15"/>
    <p:sldId id="285" r:id="rId16"/>
    <p:sldId id="287" r:id="rId17"/>
    <p:sldId id="288" r:id="rId18"/>
    <p:sldId id="291" r:id="rId19"/>
    <p:sldId id="278" r:id="rId20"/>
    <p:sldId id="290" r:id="rId21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6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78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480" y="72"/>
      </p:cViewPr>
      <p:guideLst>
        <p:guide pos="3840"/>
        <p:guide orient="horz" pos="2160"/>
        <p:guide orient="horz" pos="262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0.jpeg>
</file>

<file path=ppt/media/image11.jpeg>
</file>

<file path=ppt/media/image12.jpeg>
</file>

<file path=ppt/media/image14.jpeg>
</file>

<file path=ppt/media/image15.jpeg>
</file>

<file path=ppt/media/image16.jpg>
</file>

<file path=ppt/media/image17.png>
</file>

<file path=ppt/media/image18.png>
</file>

<file path=ppt/media/image19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eg>
</file>

<file path=ppt/media/image27.jpg>
</file>

<file path=ppt/media/image4.jpg>
</file>

<file path=ppt/media/image5.jp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jpe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050" y="271780"/>
            <a:ext cx="11645900" cy="685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3461" y="5302608"/>
            <a:ext cx="2923244" cy="121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219"/>
          <a:stretch/>
        </p:blipFill>
        <p:spPr>
          <a:xfrm>
            <a:off x="263523" y="1238249"/>
            <a:ext cx="11642725" cy="5394563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2" y="2701639"/>
            <a:ext cx="8969437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8448131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500">
                <a:solidFill>
                  <a:srgbClr val="171B65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38"/>
          <a:stretch/>
        </p:blipFill>
        <p:spPr>
          <a:xfrm>
            <a:off x="263530" y="1233498"/>
            <a:ext cx="11664951" cy="4357678"/>
          </a:xfrm>
          <a:prstGeom prst="rect">
            <a:avLst/>
          </a:prstGeom>
        </p:spPr>
      </p:pic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500">
                <a:solidFill>
                  <a:srgbClr val="171B65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79" b="27663"/>
          <a:stretch/>
        </p:blipFill>
        <p:spPr>
          <a:xfrm>
            <a:off x="263530" y="1188149"/>
            <a:ext cx="11664613" cy="440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669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38"/>
          <a:stretch/>
        </p:blipFill>
        <p:spPr>
          <a:xfrm>
            <a:off x="263530" y="1233498"/>
            <a:ext cx="11664951" cy="4357678"/>
          </a:xfrm>
          <a:prstGeom prst="rect">
            <a:avLst/>
          </a:prstGeom>
        </p:spPr>
      </p:pic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500">
                <a:solidFill>
                  <a:srgbClr val="171B65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0" b="33041"/>
          <a:stretch/>
        </p:blipFill>
        <p:spPr>
          <a:xfrm>
            <a:off x="263530" y="1233498"/>
            <a:ext cx="11664951" cy="44030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22" b="23587"/>
          <a:stretch/>
        </p:blipFill>
        <p:spPr>
          <a:xfrm>
            <a:off x="263529" y="1233498"/>
            <a:ext cx="11664951" cy="440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572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38"/>
          <a:stretch/>
        </p:blipFill>
        <p:spPr>
          <a:xfrm>
            <a:off x="263530" y="1233498"/>
            <a:ext cx="11664951" cy="4357678"/>
          </a:xfrm>
          <a:prstGeom prst="rect">
            <a:avLst/>
          </a:prstGeom>
        </p:spPr>
      </p:pic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500">
                <a:solidFill>
                  <a:srgbClr val="171B65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8219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2202" y="1233488"/>
            <a:ext cx="11355761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rgbClr val="171B65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11" name="Content Placeholder 4"/>
          <p:cNvSpPr>
            <a:spLocks noGrp="1"/>
          </p:cNvSpPr>
          <p:nvPr>
            <p:ph sz="half" idx="10" hasCustomPrompt="1"/>
          </p:nvPr>
        </p:nvSpPr>
        <p:spPr>
          <a:xfrm>
            <a:off x="412200" y="2034652"/>
            <a:ext cx="11352277" cy="4351338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2203" y="1231207"/>
            <a:ext cx="5536880" cy="637162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500">
                <a:solidFill>
                  <a:srgbClr val="171B65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2203" y="2221356"/>
            <a:ext cx="5539336" cy="43762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6" name="Content Placeholder 7"/>
          <p:cNvSpPr>
            <a:spLocks noGrp="1"/>
          </p:cNvSpPr>
          <p:nvPr>
            <p:ph idx="1"/>
          </p:nvPr>
        </p:nvSpPr>
        <p:spPr>
          <a:xfrm>
            <a:off x="6238006" y="1231207"/>
            <a:ext cx="5690469" cy="536644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500">
                <a:solidFill>
                  <a:schemeClr val="tx1"/>
                </a:solidFill>
              </a:defRPr>
            </a:lvl1pPr>
          </a:lstStyle>
          <a:p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050" y="271780"/>
            <a:ext cx="11645900" cy="685800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951551" y="5001138"/>
            <a:ext cx="7381835" cy="1477328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USA HQ</a:t>
            </a:r>
            <a:b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Toll Free: 866-687-3588 </a:t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+1-512-516-8880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Ukraine HQ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+380-32-240-9090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Bulgaria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+359-2-902-3760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Germany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+49-69-2602-5857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Netherlands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+31-20-262-33-23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Poland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+48-71-382-2800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UK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+44-207-544-8414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EMAIL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info@softserveinc.com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WEBSITE: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www.softserveinc.com</a:t>
            </a:r>
            <a:endParaRPr kumimoji="0" lang="uk-UA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500">
                <a:solidFill>
                  <a:srgbClr val="171B65"/>
                </a:solidFill>
              </a:defRPr>
            </a:lvl1pPr>
          </a:lstStyle>
          <a:p>
            <a:endParaRPr lang="uk-UA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951551" y="5001138"/>
            <a:ext cx="7381835" cy="1477328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USA HQ</a:t>
            </a:r>
            <a:b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Toll Free: 866-687-3588 </a:t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+1-512-516-8880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Ukraine HQ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+380-32-240-9090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Bulgaria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+359-2-902-3760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Germany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+49-69-2602-5857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Netherlands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+31-20-262-33-23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Poland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+48-71-382-2800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UK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+44-207-544-8414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EMAIL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info@softserveinc.com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WEBSITE: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www.softserveinc.com</a:t>
            </a:r>
            <a:endParaRPr kumimoji="0" lang="uk-UA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6560" y="343778"/>
            <a:ext cx="11511915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6" name="Content Placeholder 7"/>
          <p:cNvSpPr>
            <a:spLocks noGrp="1"/>
          </p:cNvSpPr>
          <p:nvPr>
            <p:ph idx="1" hasCustomPrompt="1"/>
          </p:nvPr>
        </p:nvSpPr>
        <p:spPr>
          <a:xfrm>
            <a:off x="416559" y="1233487"/>
            <a:ext cx="11511915" cy="4391025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050" y="271780"/>
            <a:ext cx="11645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591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2451" y="1464898"/>
            <a:ext cx="4786022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435" y="343778"/>
            <a:ext cx="4772878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6" name="Content Placeholder 7"/>
          <p:cNvSpPr>
            <a:spLocks noGrp="1"/>
          </p:cNvSpPr>
          <p:nvPr>
            <p:ph idx="1" hasCustomPrompt="1"/>
          </p:nvPr>
        </p:nvSpPr>
        <p:spPr>
          <a:xfrm>
            <a:off x="6096000" y="0"/>
            <a:ext cx="6095999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Object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6560" y="343778"/>
            <a:ext cx="11511915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6" name="Content Placeholder 7"/>
          <p:cNvSpPr>
            <a:spLocks noGrp="1"/>
          </p:cNvSpPr>
          <p:nvPr>
            <p:ph idx="1" hasCustomPrompt="1"/>
          </p:nvPr>
        </p:nvSpPr>
        <p:spPr>
          <a:xfrm>
            <a:off x="416559" y="1160923"/>
            <a:ext cx="11511915" cy="5268452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20281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2451" y="1464898"/>
            <a:ext cx="4786022" cy="496447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435" y="343778"/>
            <a:ext cx="4772878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6" name="Content Placeholder 7"/>
          <p:cNvSpPr>
            <a:spLocks noGrp="1"/>
          </p:cNvSpPr>
          <p:nvPr>
            <p:ph idx="1" hasCustomPrompt="1"/>
          </p:nvPr>
        </p:nvSpPr>
        <p:spPr>
          <a:xfrm>
            <a:off x="6096000" y="0"/>
            <a:ext cx="6095999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Object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692529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uk-UA" dirty="0"/>
          </a:p>
        </p:txBody>
      </p:sp>
      <p:sp>
        <p:nvSpPr>
          <p:cNvPr id="6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4" b="-18"/>
          <a:stretch/>
        </p:blipFill>
        <p:spPr>
          <a:xfrm>
            <a:off x="0" y="0"/>
            <a:ext cx="12192000" cy="6894095"/>
          </a:xfrm>
          <a:prstGeom prst="rect">
            <a:avLst/>
          </a:prstGeom>
        </p:spPr>
      </p:pic>
      <p:sp>
        <p:nvSpPr>
          <p:cNvPr id="5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9875132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4064"/>
            <a:ext cx="12192000" cy="8132064"/>
          </a:xfrm>
          <a:prstGeom prst="rect">
            <a:avLst/>
          </a:prstGeom>
        </p:spPr>
      </p:pic>
      <p:sp>
        <p:nvSpPr>
          <p:cNvPr id="5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80032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4064"/>
            <a:ext cx="12192000" cy="8132064"/>
          </a:xfrm>
          <a:prstGeom prst="rect">
            <a:avLst/>
          </a:prstGeom>
        </p:spPr>
      </p:pic>
      <p:sp>
        <p:nvSpPr>
          <p:cNvPr id="5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248674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5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31133" cy="9247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00" b="12730"/>
          <a:stretch/>
        </p:blipFill>
        <p:spPr>
          <a:xfrm>
            <a:off x="261387" y="1233488"/>
            <a:ext cx="11658469" cy="5363255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31133" cy="9247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56943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8478" r="289" b="12493"/>
          <a:stretch/>
        </p:blipFill>
        <p:spPr>
          <a:xfrm>
            <a:off x="261387" y="1233488"/>
            <a:ext cx="11650305" cy="5379583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497830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604" b="29863"/>
          <a:stretch/>
        </p:blipFill>
        <p:spPr>
          <a:xfrm>
            <a:off x="272845" y="1231490"/>
            <a:ext cx="11638847" cy="5378860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07598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63525" y="1233488"/>
            <a:ext cx="11686056" cy="5380037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61" r="82" b="2505"/>
          <a:stretch/>
        </p:blipFill>
        <p:spPr>
          <a:xfrm>
            <a:off x="263524" y="1233488"/>
            <a:ext cx="11680825" cy="5367337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57761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5" t="20225" b="16537"/>
          <a:stretch/>
        </p:blipFill>
        <p:spPr>
          <a:xfrm>
            <a:off x="263524" y="1238250"/>
            <a:ext cx="11642725" cy="5390400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2" y="2701639"/>
            <a:ext cx="8969437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97129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12202" y="1268760"/>
            <a:ext cx="11352277" cy="460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412201" y="2168332"/>
            <a:ext cx="1135227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273050" y="271780"/>
            <a:ext cx="11645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9" r:id="rId2"/>
    <p:sldLayoutId id="2147483650" r:id="rId3"/>
    <p:sldLayoutId id="2147483693" r:id="rId4"/>
    <p:sldLayoutId id="2147483694" r:id="rId5"/>
    <p:sldLayoutId id="2147483695" r:id="rId6"/>
    <p:sldLayoutId id="2147483672" r:id="rId7"/>
    <p:sldLayoutId id="2147483696" r:id="rId8"/>
    <p:sldLayoutId id="2147483697" r:id="rId9"/>
    <p:sldLayoutId id="2147483701" r:id="rId10"/>
    <p:sldLayoutId id="2147483651" r:id="rId11"/>
    <p:sldLayoutId id="2147483699" r:id="rId12"/>
    <p:sldLayoutId id="2147483700" r:id="rId13"/>
    <p:sldLayoutId id="2147483698" r:id="rId14"/>
    <p:sldLayoutId id="2147483654" r:id="rId15"/>
    <p:sldLayoutId id="2147483656" r:id="rId16"/>
    <p:sldLayoutId id="2147483658" r:id="rId17"/>
    <p:sldLayoutId id="2147483673" r:id="rId18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6560" y="131308"/>
            <a:ext cx="11330708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6560" y="1160923"/>
            <a:ext cx="11330708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3550" y="6031830"/>
            <a:ext cx="2878557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6560" y="131308"/>
            <a:ext cx="11330708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6560" y="1160923"/>
            <a:ext cx="11330708" cy="52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38240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25">
          <p15:clr>
            <a:srgbClr val="F26B43"/>
          </p15:clr>
        </p15:guide>
        <p15:guide id="9" orient="horz" pos="3543">
          <p15:clr>
            <a:srgbClr val="F26B43"/>
          </p15:clr>
        </p15:guide>
        <p15:guide id="10" pos="3749">
          <p15:clr>
            <a:srgbClr val="F26B43"/>
          </p15:clr>
        </p15:guide>
        <p15:guide id="11" pos="393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702" r:id="rId2"/>
    <p:sldLayoutId id="2147483703" r:id="rId3"/>
    <p:sldLayoutId id="2147483704" r:id="rId4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uriikhrystiuk/conference/tree/master/TalkIT-31-05-2017" TargetMode="External"/><Relationship Id="rId2" Type="http://schemas.openxmlformats.org/officeDocument/2006/relationships/hyperlink" Target="https://docs.microsoft.com/en-us/aspnet/signalr/" TargetMode="Externa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Iurii Khrystiuk</a:t>
            </a:r>
            <a:endParaRPr lang="uk-UA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Take on </a:t>
            </a:r>
            <a:r>
              <a:rPr lang="en-US" dirty="0" err="1" smtClean="0"/>
              <a:t>SignalR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6303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Points of interest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06392" y="1044545"/>
            <a:ext cx="4303222" cy="5268452"/>
          </a:xfrm>
        </p:spPr>
        <p:txBody>
          <a:bodyPr/>
          <a:lstStyle/>
          <a:p>
            <a:r>
              <a:rPr lang="en-US" dirty="0" smtClean="0"/>
              <a:t>Documentation</a:t>
            </a:r>
          </a:p>
          <a:p>
            <a:pPr lvl="1"/>
            <a:r>
              <a:rPr lang="en-US" dirty="0" smtClean="0"/>
              <a:t>Every API is documented</a:t>
            </a:r>
          </a:p>
          <a:p>
            <a:pPr lvl="1"/>
            <a:r>
              <a:rPr lang="en-US" dirty="0" smtClean="0"/>
              <a:t>Very helpful examples</a:t>
            </a:r>
          </a:p>
          <a:p>
            <a:pPr lvl="1"/>
            <a:r>
              <a:rPr lang="en-US" dirty="0" smtClean="0"/>
              <a:t>Enough to get started</a:t>
            </a:r>
            <a:endParaRPr lang="en-US" dirty="0"/>
          </a:p>
          <a:p>
            <a:endParaRPr lang="uk-U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5709" y="1147068"/>
            <a:ext cx="6247475" cy="52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Events handling</a:t>
            </a:r>
          </a:p>
          <a:p>
            <a:endParaRPr lang="uk-U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09" y="1810200"/>
            <a:ext cx="7207840" cy="361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8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14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85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catch: </a:t>
            </a:r>
            <a:r>
              <a:rPr lang="en-US" dirty="0" err="1" smtClean="0"/>
              <a:t>.Net</a:t>
            </a:r>
            <a:r>
              <a:rPr lang="en-US" dirty="0" smtClean="0"/>
              <a:t> vs </a:t>
            </a:r>
            <a:r>
              <a:rPr lang="en-US" dirty="0" err="1" smtClean="0"/>
              <a:t>.Net</a:t>
            </a:r>
            <a:r>
              <a:rPr lang="en-US" dirty="0" smtClean="0"/>
              <a:t> Core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ASP.NET versions supported</a:t>
            </a:r>
          </a:p>
          <a:p>
            <a:r>
              <a:rPr lang="en-US" dirty="0" smtClean="0"/>
              <a:t>OWIN is required</a:t>
            </a:r>
          </a:p>
          <a:p>
            <a:r>
              <a:rPr lang="en-US" dirty="0" smtClean="0"/>
              <a:t>Dependent on jQuery</a:t>
            </a:r>
          </a:p>
          <a:p>
            <a:r>
              <a:rPr lang="en-US" dirty="0" smtClean="0"/>
              <a:t>UI libraries are not UMD compatible</a:t>
            </a:r>
          </a:p>
          <a:p>
            <a:r>
              <a:rPr lang="en-US" dirty="0" smtClean="0"/>
              <a:t>SPA integration is tricky</a:t>
            </a:r>
          </a:p>
          <a:p>
            <a:endParaRPr lang="en-US" dirty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89849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catch: Miscellaneous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Sockets are </a:t>
            </a:r>
            <a:r>
              <a:rPr lang="en-US" dirty="0" smtClean="0"/>
              <a:t>tricky</a:t>
            </a:r>
          </a:p>
          <a:p>
            <a:r>
              <a:rPr lang="en-US" dirty="0"/>
              <a:t>DI with </a:t>
            </a:r>
            <a:r>
              <a:rPr lang="en-US" dirty="0" err="1"/>
              <a:t>SignalR</a:t>
            </a:r>
            <a:endParaRPr lang="en-US" dirty="0"/>
          </a:p>
          <a:p>
            <a:r>
              <a:rPr lang="en-US" dirty="0"/>
              <a:t>Client state management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42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7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Quite easy to setup</a:t>
            </a:r>
          </a:p>
          <a:p>
            <a:r>
              <a:rPr lang="en-US" dirty="0" smtClean="0"/>
              <a:t>Good configurability and extensibility</a:t>
            </a:r>
          </a:p>
          <a:p>
            <a:r>
              <a:rPr lang="en-US" dirty="0" smtClean="0"/>
              <a:t>Good documentation</a:t>
            </a:r>
          </a:p>
          <a:p>
            <a:r>
              <a:rPr lang="en-US" dirty="0" smtClean="0"/>
              <a:t>Bad SPA integration</a:t>
            </a:r>
          </a:p>
          <a:p>
            <a:r>
              <a:rPr lang="en-US" dirty="0" smtClean="0"/>
              <a:t>Absent in </a:t>
            </a:r>
            <a:r>
              <a:rPr lang="en-US" dirty="0" err="1" smtClean="0"/>
              <a:t>.Net</a:t>
            </a:r>
            <a:r>
              <a:rPr lang="en-US" dirty="0" smtClean="0"/>
              <a:t> Core</a:t>
            </a:r>
          </a:p>
          <a:p>
            <a:r>
              <a:rPr lang="en-US" dirty="0" smtClean="0"/>
              <a:t>Issues with internal 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51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9998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Links</a:t>
            </a:r>
            <a:endParaRPr lang="uk-U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https://docs.microsoft.com/en-us/aspnet/signalr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github.com/iuriikhrystiuk/conference/tree/master/TalkIT-31-05-2017</a:t>
            </a:r>
            <a:endParaRPr lang="en-US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5497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uk-U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It’s that simple</a:t>
            </a:r>
          </a:p>
          <a:p>
            <a:r>
              <a:rPr lang="en-US" dirty="0" smtClean="0"/>
              <a:t>Points of interest</a:t>
            </a:r>
          </a:p>
          <a:p>
            <a:r>
              <a:rPr lang="en-US" dirty="0" smtClean="0"/>
              <a:t>What’s the catch?</a:t>
            </a:r>
          </a:p>
          <a:p>
            <a:r>
              <a:rPr lang="en-US" dirty="0" smtClean="0"/>
              <a:t>Example</a:t>
            </a:r>
          </a:p>
          <a:p>
            <a:r>
              <a:rPr lang="en-US" dirty="0" smtClean="0"/>
              <a:t>Conclusion</a:t>
            </a:r>
          </a:p>
          <a:p>
            <a:r>
              <a:rPr lang="en-US" dirty="0" smtClean="0"/>
              <a:t>Q&amp;A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6397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Released in 2013</a:t>
            </a:r>
          </a:p>
          <a:p>
            <a:r>
              <a:rPr lang="en-US" dirty="0" smtClean="0"/>
              <a:t>Set of </a:t>
            </a:r>
            <a:r>
              <a:rPr lang="en-US" dirty="0" err="1" smtClean="0"/>
              <a:t>.Net</a:t>
            </a:r>
            <a:r>
              <a:rPr lang="en-US" dirty="0" smtClean="0"/>
              <a:t> and UI libraries</a:t>
            </a:r>
          </a:p>
          <a:p>
            <a:r>
              <a:rPr lang="en-US" dirty="0" smtClean="0"/>
              <a:t>Real-time </a:t>
            </a:r>
            <a:r>
              <a:rPr lang="en-US" dirty="0"/>
              <a:t>web </a:t>
            </a:r>
            <a:r>
              <a:rPr lang="en-US" dirty="0" smtClean="0"/>
              <a:t>communication</a:t>
            </a:r>
          </a:p>
          <a:p>
            <a:r>
              <a:rPr lang="en-US" dirty="0" smtClean="0"/>
              <a:t>Multiple fallback protocols</a:t>
            </a:r>
          </a:p>
          <a:p>
            <a:r>
              <a:rPr lang="en-US" dirty="0" smtClean="0"/>
              <a:t>Used as browser link technology</a:t>
            </a:r>
          </a:p>
          <a:p>
            <a:endParaRPr lang="en-US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42101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7278" y="0"/>
            <a:ext cx="1371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2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That Easy: Server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514" y="980903"/>
            <a:ext cx="3527051" cy="5237018"/>
          </a:xfrm>
        </p:spPr>
        <p:txBody>
          <a:bodyPr/>
          <a:lstStyle/>
          <a:p>
            <a:r>
              <a:rPr lang="en-US" dirty="0"/>
              <a:t>OWIN </a:t>
            </a:r>
            <a:r>
              <a:rPr lang="en-US" dirty="0" smtClean="0"/>
              <a:t>integration</a:t>
            </a:r>
          </a:p>
          <a:p>
            <a:r>
              <a:rPr lang="en-US" dirty="0" smtClean="0"/>
              <a:t>Separate pipeline</a:t>
            </a:r>
          </a:p>
          <a:p>
            <a:r>
              <a:rPr lang="en-US" dirty="0" smtClean="0"/>
              <a:t>Limited tweaking options</a:t>
            </a:r>
          </a:p>
          <a:p>
            <a:r>
              <a:rPr lang="en-US" dirty="0" smtClean="0"/>
              <a:t>Separate DI provider</a:t>
            </a:r>
          </a:p>
          <a:p>
            <a:endParaRPr lang="uk-U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294" y="1586209"/>
            <a:ext cx="8625840" cy="306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81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That Easy: Hub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42972" y="549232"/>
            <a:ext cx="4296757" cy="5268452"/>
          </a:xfrm>
        </p:spPr>
        <p:txBody>
          <a:bodyPr/>
          <a:lstStyle/>
          <a:p>
            <a:r>
              <a:rPr lang="en-US" dirty="0" smtClean="0"/>
              <a:t>Custom hub has to inherit “Hub” class</a:t>
            </a:r>
          </a:p>
          <a:p>
            <a:r>
              <a:rPr lang="en-US" dirty="0" smtClean="0"/>
              <a:t>Access to connection context</a:t>
            </a:r>
          </a:p>
          <a:p>
            <a:r>
              <a:rPr lang="en-US" dirty="0" smtClean="0"/>
              <a:t>Groups management</a:t>
            </a:r>
          </a:p>
          <a:p>
            <a:r>
              <a:rPr lang="en-US" dirty="0" smtClean="0"/>
              <a:t>Events management</a:t>
            </a:r>
            <a:endParaRPr lang="uk-U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41816"/>
          <a:stretch/>
        </p:blipFill>
        <p:spPr>
          <a:xfrm>
            <a:off x="416560" y="869748"/>
            <a:ext cx="7627798" cy="35605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714"/>
          <a:stretch/>
        </p:blipFill>
        <p:spPr>
          <a:xfrm>
            <a:off x="4479317" y="3882145"/>
            <a:ext cx="6081359" cy="288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That Easy: Client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560" y="1160923"/>
            <a:ext cx="4396510" cy="5268452"/>
          </a:xfrm>
        </p:spPr>
        <p:txBody>
          <a:bodyPr/>
          <a:lstStyle/>
          <a:p>
            <a:r>
              <a:rPr lang="en-US" dirty="0" smtClean="0"/>
              <a:t>Connection must be started and closed</a:t>
            </a:r>
            <a:endParaRPr lang="en-US" dirty="0"/>
          </a:p>
          <a:p>
            <a:r>
              <a:rPr lang="en-US" dirty="0" smtClean="0"/>
              <a:t>Configuration for multiple protocols</a:t>
            </a:r>
            <a:endParaRPr lang="en-US" dirty="0"/>
          </a:p>
          <a:p>
            <a:r>
              <a:rPr lang="en-US" dirty="0" smtClean="0"/>
              <a:t>At least one “event handler”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0750" y="1160923"/>
            <a:ext cx="6701991" cy="346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250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0" y="-1089479"/>
            <a:ext cx="14046558" cy="877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16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Points of interest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2036" y="1313323"/>
            <a:ext cx="4979325" cy="5268452"/>
          </a:xfrm>
        </p:spPr>
        <p:txBody>
          <a:bodyPr/>
          <a:lstStyle/>
          <a:p>
            <a:r>
              <a:rPr lang="en-US" dirty="0" smtClean="0"/>
              <a:t>Connection management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68960" y="1313323"/>
            <a:ext cx="4396510" cy="52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Hub Lifetime</a:t>
            </a:r>
          </a:p>
          <a:p>
            <a:pPr lvl="1"/>
            <a:r>
              <a:rPr lang="en-US" dirty="0" smtClean="0"/>
              <a:t>Per request scope</a:t>
            </a:r>
          </a:p>
          <a:p>
            <a:pPr lvl="1"/>
            <a:r>
              <a:rPr lang="en-US" dirty="0" smtClean="0"/>
              <a:t>No resources can be cached or saved in instance!</a:t>
            </a:r>
          </a:p>
          <a:p>
            <a:r>
              <a:rPr lang="en-US" dirty="0" smtClean="0"/>
              <a:t>Auto generated client</a:t>
            </a:r>
          </a:p>
          <a:p>
            <a:pPr lvl="1"/>
            <a:r>
              <a:rPr lang="en-US" dirty="0" smtClean="0"/>
              <a:t>Injects ASP.NET module</a:t>
            </a:r>
          </a:p>
          <a:p>
            <a:pPr lvl="1"/>
            <a:r>
              <a:rPr lang="en-US" dirty="0" smtClean="0"/>
              <a:t>Cannot be bundled or minified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285" y="3112206"/>
            <a:ext cx="5551480" cy="158448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517" y="1909004"/>
            <a:ext cx="5373248" cy="109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78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 Slides Brand Panel">
  <a:themeElements>
    <a:clrScheme name="SoftServe Colors">
      <a:dk1>
        <a:srgbClr val="131515"/>
      </a:dk1>
      <a:lt1>
        <a:srgbClr val="FFFFFF"/>
      </a:lt1>
      <a:dk2>
        <a:srgbClr val="515D65"/>
      </a:dk2>
      <a:lt2>
        <a:srgbClr val="CBCECE"/>
      </a:lt2>
      <a:accent1>
        <a:srgbClr val="171B65"/>
      </a:accent1>
      <a:accent2>
        <a:srgbClr val="00B4D5"/>
      </a:accent2>
      <a:accent3>
        <a:srgbClr val="BED62F"/>
      </a:accent3>
      <a:accent4>
        <a:srgbClr val="CBCECE"/>
      </a:accent4>
      <a:accent5>
        <a:srgbClr val="F16522"/>
      </a:accent5>
      <a:accent6>
        <a:srgbClr val="515D65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 Slides with Logo">
  <a:themeElements>
    <a:clrScheme name="SoftServe Colors">
      <a:dk1>
        <a:srgbClr val="131515"/>
      </a:dk1>
      <a:lt1>
        <a:srgbClr val="FFFFFF"/>
      </a:lt1>
      <a:dk2>
        <a:srgbClr val="515D65"/>
      </a:dk2>
      <a:lt2>
        <a:srgbClr val="CBCECE"/>
      </a:lt2>
      <a:accent1>
        <a:srgbClr val="171B65"/>
      </a:accent1>
      <a:accent2>
        <a:srgbClr val="00B4D5"/>
      </a:accent2>
      <a:accent3>
        <a:srgbClr val="BED62F"/>
      </a:accent3>
      <a:accent4>
        <a:srgbClr val="CBCECE"/>
      </a:accent4>
      <a:accent5>
        <a:srgbClr val="F16522"/>
      </a:accent5>
      <a:accent6>
        <a:srgbClr val="515D65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lank Slides without Logo">
  <a:themeElements>
    <a:clrScheme name="SoftServe Colors">
      <a:dk1>
        <a:srgbClr val="131515"/>
      </a:dk1>
      <a:lt1>
        <a:srgbClr val="FFFFFF"/>
      </a:lt1>
      <a:dk2>
        <a:srgbClr val="515D65"/>
      </a:dk2>
      <a:lt2>
        <a:srgbClr val="CBCECE"/>
      </a:lt2>
      <a:accent1>
        <a:srgbClr val="171B65"/>
      </a:accent1>
      <a:accent2>
        <a:srgbClr val="00B4D5"/>
      </a:accent2>
      <a:accent3>
        <a:srgbClr val="BED62F"/>
      </a:accent3>
      <a:accent4>
        <a:srgbClr val="CBCECE"/>
      </a:accent4>
      <a:accent5>
        <a:srgbClr val="F16522"/>
      </a:accent5>
      <a:accent6>
        <a:srgbClr val="515D65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hapter Slides">
  <a:themeElements>
    <a:clrScheme name="SoftServe Colors">
      <a:dk1>
        <a:srgbClr val="131515"/>
      </a:dk1>
      <a:lt1>
        <a:srgbClr val="FFFFFF"/>
      </a:lt1>
      <a:dk2>
        <a:srgbClr val="515D65"/>
      </a:dk2>
      <a:lt2>
        <a:srgbClr val="CBCECE"/>
      </a:lt2>
      <a:accent1>
        <a:srgbClr val="171B65"/>
      </a:accent1>
      <a:accent2>
        <a:srgbClr val="00B4D5"/>
      </a:accent2>
      <a:accent3>
        <a:srgbClr val="BED62F"/>
      </a:accent3>
      <a:accent4>
        <a:srgbClr val="CBCECE"/>
      </a:accent4>
      <a:accent5>
        <a:srgbClr val="F16522"/>
      </a:accent5>
      <a:accent6>
        <a:srgbClr val="515D65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8920</TotalTime>
  <Words>230</Words>
  <Application>Microsoft Office PowerPoint</Application>
  <PresentationFormat>Widescreen</PresentationFormat>
  <Paragraphs>65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Tahoma</vt:lpstr>
      <vt:lpstr>Title Slides Brand Panel</vt:lpstr>
      <vt:lpstr>Blank Slides with Logo</vt:lpstr>
      <vt:lpstr>Blank Slides without Logo</vt:lpstr>
      <vt:lpstr>Chapter Slides</vt:lpstr>
      <vt:lpstr>A Take on SignalR</vt:lpstr>
      <vt:lpstr>Agenda</vt:lpstr>
      <vt:lpstr>Introduction</vt:lpstr>
      <vt:lpstr>PowerPoint Presentation</vt:lpstr>
      <vt:lpstr>It’s That Easy: Server</vt:lpstr>
      <vt:lpstr>It’s That Easy: Hub</vt:lpstr>
      <vt:lpstr>It’s That Easy: Client</vt:lpstr>
      <vt:lpstr>PowerPoint Presentation</vt:lpstr>
      <vt:lpstr>Points of interest</vt:lpstr>
      <vt:lpstr>Points of interest</vt:lpstr>
      <vt:lpstr>PowerPoint Presentation</vt:lpstr>
      <vt:lpstr>What’s the catch: .Net vs .Net Core</vt:lpstr>
      <vt:lpstr>What’s the catch: Miscellaneous</vt:lpstr>
      <vt:lpstr>PowerPoint Presentation</vt:lpstr>
      <vt:lpstr>Conclusions</vt:lpstr>
      <vt:lpstr>Thank You!</vt:lpstr>
      <vt:lpstr>Useful Links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Andrew</dc:creator>
  <cp:lastModifiedBy>Христюк Юрий</cp:lastModifiedBy>
  <cp:revision>159</cp:revision>
  <dcterms:created xsi:type="dcterms:W3CDTF">2015-09-10T13:48:25Z</dcterms:created>
  <dcterms:modified xsi:type="dcterms:W3CDTF">2017-06-07T12:49:22Z</dcterms:modified>
</cp:coreProperties>
</file>

<file path=docProps/thumbnail.jpeg>
</file>